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1813" cy="75596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84"/>
    <p:restoredTop sz="94708"/>
  </p:normalViewPr>
  <p:slideViewPr>
    <p:cSldViewPr snapToGrid="0">
      <p:cViewPr>
        <p:scale>
          <a:sx n="154" d="100"/>
          <a:sy n="154" d="100"/>
        </p:scale>
        <p:origin x="-48" y="-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Editable A4 landscape wine bar lunch menu.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$12 is live, editable text. The green, white and red bull's-eye rings are separate editable shapes.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16">
            <a:extLst>
              <a:ext uri="{FF2B5EF4-FFF2-40B4-BE49-F238E27FC236}">
                <a16:creationId xmlns:a16="http://schemas.microsoft.com/office/drawing/2014/main" id="{FA434CED-B734-44AA-9E71-0E8336283366}"/>
              </a:ext>
            </a:extLst>
          </p:cNvPr>
          <p:cNvSpPr>
            <a:spLocks noGrp="1"/>
          </p:cNvSpPr>
          <p:nvPr/>
        </p:nvSpPr>
        <p:spPr>
          <a:xfrm>
            <a:off x="381000" y="295275"/>
            <a:ext cx="3048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17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ITALIAN AND SONS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08B8F6-E5B5-49A9-8657-94E123A6D843}"/>
              </a:ext>
            </a:extLst>
          </p:cNvPr>
          <p:cNvSpPr>
            <a:spLocks noGrp="1"/>
          </p:cNvSpPr>
          <p:nvPr/>
        </p:nvSpPr>
        <p:spPr>
          <a:xfrm>
            <a:off x="381000" y="609600"/>
            <a:ext cx="3048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202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WINE BAR LUNCH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232E47-F161-4E71-AF65-57C0213406C8}"/>
              </a:ext>
            </a:extLst>
          </p:cNvPr>
          <p:cNvSpPr>
            <a:spLocks noGrp="1"/>
          </p:cNvSpPr>
          <p:nvPr/>
        </p:nvSpPr>
        <p:spPr>
          <a:xfrm>
            <a:off x="390525" y="942975"/>
            <a:ext cx="3143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163" b="0" i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163" b="0" i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Wednesday to Friday · 11.30am–2.30pm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9B05B1-0445-4AA8-A89B-F59F97BF5722}"/>
              </a:ext>
            </a:extLst>
          </p:cNvPr>
          <p:cNvSpPr>
            <a:spLocks noGrp="1"/>
          </p:cNvSpPr>
          <p:nvPr/>
        </p:nvSpPr>
        <p:spPr>
          <a:xfrm>
            <a:off x="3810000" y="342900"/>
            <a:ext cx="11430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88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40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APERITIVO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CCF05C-8F28-4FF6-8783-57EE5C0FDE76}"/>
              </a:ext>
            </a:extLst>
          </p:cNvPr>
          <p:cNvSpPr>
            <a:spLocks noGrp="1"/>
          </p:cNvSpPr>
          <p:nvPr/>
        </p:nvSpPr>
        <p:spPr>
          <a:xfrm>
            <a:off x="3810000" y="638175"/>
            <a:ext cx="14763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88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88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Aperol Spritzetto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B9BF97-6612-4CC3-9E9F-68BBEA203843}"/>
              </a:ext>
            </a:extLst>
          </p:cNvPr>
          <p:cNvSpPr>
            <a:spLocks noGrp="1"/>
          </p:cNvSpPr>
          <p:nvPr/>
        </p:nvSpPr>
        <p:spPr>
          <a:xfrm>
            <a:off x="5286375" y="638175"/>
            <a:ext cx="333375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0C2E47-0383-499F-B021-89D92B1778B0}"/>
              </a:ext>
            </a:extLst>
          </p:cNvPr>
          <p:cNvSpPr>
            <a:spLocks noGrp="1"/>
          </p:cNvSpPr>
          <p:nvPr/>
        </p:nvSpPr>
        <p:spPr>
          <a:xfrm>
            <a:off x="6048374" y="342899"/>
            <a:ext cx="2619375" cy="236393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88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40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BIRRA ALLA SPINA </a:t>
            </a:r>
            <a:r>
              <a:rPr sz="140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ON TAP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94809E-2DCD-4149-AE81-2F448889B5E7}"/>
              </a:ext>
            </a:extLst>
          </p:cNvPr>
          <p:cNvSpPr>
            <a:spLocks noGrp="1"/>
          </p:cNvSpPr>
          <p:nvPr/>
        </p:nvSpPr>
        <p:spPr>
          <a:xfrm>
            <a:off x="6048375" y="628650"/>
            <a:ext cx="2143125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 dirty="0" err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Bentspoke</a:t>
            </a: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 Barley Griffin Pale Ale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9E5494-436E-49BC-AED3-6A485099ADE3}"/>
              </a:ext>
            </a:extLst>
          </p:cNvPr>
          <p:cNvSpPr>
            <a:spLocks noGrp="1"/>
          </p:cNvSpPr>
          <p:nvPr/>
        </p:nvSpPr>
        <p:spPr>
          <a:xfrm>
            <a:off x="8191500" y="628650"/>
            <a:ext cx="476250" cy="2000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2C0FF9-DB29-4EE5-87D7-8E1A18613495}"/>
              </a:ext>
            </a:extLst>
          </p:cNvPr>
          <p:cNvSpPr>
            <a:spLocks noGrp="1"/>
          </p:cNvSpPr>
          <p:nvPr/>
        </p:nvSpPr>
        <p:spPr>
          <a:xfrm>
            <a:off x="6048375" y="832281"/>
            <a:ext cx="2143125" cy="2000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Moretti Lager · Italy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E12971-E563-4C83-B2A1-F8CF2389ECF3}"/>
              </a:ext>
            </a:extLst>
          </p:cNvPr>
          <p:cNvSpPr>
            <a:spLocks noGrp="1"/>
          </p:cNvSpPr>
          <p:nvPr/>
        </p:nvSpPr>
        <p:spPr>
          <a:xfrm>
            <a:off x="8191500" y="832281"/>
            <a:ext cx="476250" cy="2000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FA4A4B-BC87-42C6-A744-5345868738F6}"/>
              </a:ext>
            </a:extLst>
          </p:cNvPr>
          <p:cNvSpPr>
            <a:spLocks noGrp="1"/>
          </p:cNvSpPr>
          <p:nvPr/>
        </p:nvSpPr>
        <p:spPr>
          <a:xfrm>
            <a:off x="8858250" y="409575"/>
            <a:ext cx="14478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HOUSE-MADE DAILY</a:t>
            </a:r>
          </a:p>
          <a:p>
            <a:pPr algn="r">
              <a:buNone/>
              <a:defRPr sz="1050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WOOD-FIRED · FINISHED TO ORDER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76A71E-94A3-4248-BB0F-B82FDF17B68A}"/>
              </a:ext>
            </a:extLst>
          </p:cNvPr>
          <p:cNvSpPr>
            <a:spLocks noGrp="1"/>
          </p:cNvSpPr>
          <p:nvPr/>
        </p:nvSpPr>
        <p:spPr>
          <a:xfrm>
            <a:off x="381000" y="1257300"/>
            <a:ext cx="9925050" cy="1905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EBA6B0-32EC-43BC-BFCD-749A84325C99}"/>
              </a:ext>
            </a:extLst>
          </p:cNvPr>
          <p:cNvSpPr>
            <a:spLocks noGrp="1"/>
          </p:cNvSpPr>
          <p:nvPr/>
        </p:nvSpPr>
        <p:spPr>
          <a:xfrm>
            <a:off x="381000" y="1438275"/>
            <a:ext cx="2857500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7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PANE E ANTIPASTI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654CAE-1C9F-4461-91E3-34DBF27FE5DE}"/>
              </a:ext>
            </a:extLst>
          </p:cNvPr>
          <p:cNvSpPr>
            <a:spLocks noGrp="1"/>
          </p:cNvSpPr>
          <p:nvPr/>
        </p:nvSpPr>
        <p:spPr>
          <a:xfrm>
            <a:off x="381000" y="1695450"/>
            <a:ext cx="2857500" cy="17145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E78232-23BE-49FD-B9FE-DB056C59B66C}"/>
              </a:ext>
            </a:extLst>
          </p:cNvPr>
          <p:cNvSpPr>
            <a:spLocks noGrp="1"/>
          </p:cNvSpPr>
          <p:nvPr/>
        </p:nvSpPr>
        <p:spPr>
          <a:xfrm>
            <a:off x="381000" y="1800225"/>
            <a:ext cx="233362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88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88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RIVERINA OLIVES </a:t>
            </a:r>
            <a:r>
              <a:rPr sz="1088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‘MISTE’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3B00F7F-A619-4502-9ACB-21E92B44048D}"/>
              </a:ext>
            </a:extLst>
          </p:cNvPr>
          <p:cNvSpPr>
            <a:spLocks noGrp="1"/>
          </p:cNvSpPr>
          <p:nvPr/>
        </p:nvSpPr>
        <p:spPr>
          <a:xfrm>
            <a:off x="2714625" y="1800225"/>
            <a:ext cx="52387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368C28-0F0A-4B37-A059-B9DB2047039C}"/>
              </a:ext>
            </a:extLst>
          </p:cNvPr>
          <p:cNvSpPr>
            <a:spLocks noGrp="1"/>
          </p:cNvSpPr>
          <p:nvPr/>
        </p:nvSpPr>
        <p:spPr>
          <a:xfrm>
            <a:off x="381000" y="2057400"/>
            <a:ext cx="233362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088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88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ZUCCHINI FRITTI - </a:t>
            </a:r>
            <a:r>
              <a:rPr lang="en-AU" sz="1100" i="1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Zucchini fries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F4761E5-717F-4022-8959-C0114DA804AE}"/>
              </a:ext>
            </a:extLst>
          </p:cNvPr>
          <p:cNvSpPr>
            <a:spLocks noGrp="1"/>
          </p:cNvSpPr>
          <p:nvPr/>
        </p:nvSpPr>
        <p:spPr>
          <a:xfrm>
            <a:off x="2714625" y="2057400"/>
            <a:ext cx="52387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2C456A3-28CB-4470-A443-5FCD1A807509}"/>
              </a:ext>
            </a:extLst>
          </p:cNvPr>
          <p:cNvSpPr>
            <a:spLocks noGrp="1"/>
          </p:cNvSpPr>
          <p:nvPr/>
        </p:nvSpPr>
        <p:spPr>
          <a:xfrm>
            <a:off x="381000" y="2228850"/>
            <a:ext cx="2857500" cy="2000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endParaRPr sz="1050" b="0" i="1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2C1C42A-096A-4C17-94E8-25CFC6861859}"/>
              </a:ext>
            </a:extLst>
          </p:cNvPr>
          <p:cNvSpPr>
            <a:spLocks noGrp="1"/>
          </p:cNvSpPr>
          <p:nvPr/>
        </p:nvSpPr>
        <p:spPr>
          <a:xfrm>
            <a:off x="381000" y="2381250"/>
            <a:ext cx="233362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88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88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RADICCHIO, PEAR &amp; RICOTTA SALATA</a:t>
            </a:r>
            <a:endParaRPr sz="1088" b="1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5B4DCCD-1C94-4F30-B8FF-BF813486A4AB}"/>
              </a:ext>
            </a:extLst>
          </p:cNvPr>
          <p:cNvSpPr>
            <a:spLocks noGrp="1"/>
          </p:cNvSpPr>
          <p:nvPr/>
        </p:nvSpPr>
        <p:spPr>
          <a:xfrm>
            <a:off x="2714625" y="2381250"/>
            <a:ext cx="52387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16</a:t>
            </a:r>
            <a:endParaRPr sz="1050" b="0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61F90B-C49C-4EE8-80D1-9AAE49AC4B87}"/>
              </a:ext>
            </a:extLst>
          </p:cNvPr>
          <p:cNvSpPr>
            <a:spLocks noGrp="1"/>
          </p:cNvSpPr>
          <p:nvPr/>
        </p:nvSpPr>
        <p:spPr>
          <a:xfrm>
            <a:off x="381000" y="2552700"/>
            <a:ext cx="285750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endParaRPr sz="1050" b="0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DD2508-0F1D-47F8-8562-408C48E76433}"/>
              </a:ext>
            </a:extLst>
          </p:cNvPr>
          <p:cNvSpPr>
            <a:spLocks noGrp="1"/>
          </p:cNvSpPr>
          <p:nvPr/>
        </p:nvSpPr>
        <p:spPr>
          <a:xfrm>
            <a:off x="381000" y="2819400"/>
            <a:ext cx="233362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88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88" b="1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ZUCCHINI FLOWER</a:t>
            </a:r>
            <a:endParaRPr sz="1088" b="1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BD5EC72-E354-434F-BB12-E9365B7E641B}"/>
              </a:ext>
            </a:extLst>
          </p:cNvPr>
          <p:cNvSpPr>
            <a:spLocks noGrp="1"/>
          </p:cNvSpPr>
          <p:nvPr/>
        </p:nvSpPr>
        <p:spPr>
          <a:xfrm>
            <a:off x="2714625" y="2819400"/>
            <a:ext cx="52387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14 pc</a:t>
            </a:r>
            <a:endParaRPr sz="1050" b="0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CB30961-1C84-4273-B1D4-546AB8FD6ECF}"/>
              </a:ext>
            </a:extLst>
          </p:cNvPr>
          <p:cNvSpPr>
            <a:spLocks noGrp="1"/>
          </p:cNvSpPr>
          <p:nvPr/>
        </p:nvSpPr>
        <p:spPr>
          <a:xfrm>
            <a:off x="381000" y="2990850"/>
            <a:ext cx="2857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5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Gorgonzola</a:t>
            </a:r>
            <a:r>
              <a:rPr lang="en-AU"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, </a:t>
            </a:r>
            <a:r>
              <a:rPr lang="en-AU" sz="1050" b="0" i="0" dirty="0" err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verde</a:t>
            </a:r>
            <a:r>
              <a:rPr lang="en-AU"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lang="en-AU" sz="1050" b="0" i="0" dirty="0" err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capra</a:t>
            </a:r>
            <a:r>
              <a:rPr lang="en-AU"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 &amp; honey </a:t>
            </a:r>
            <a:r>
              <a:rPr lang="en-AU" sz="1050" b="0" i="0" dirty="0" err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agro</a:t>
            </a:r>
            <a:r>
              <a:rPr lang="en-AU"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-dolce  </a:t>
            </a:r>
            <a:endParaRPr sz="1050" b="0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300BAD1-6193-4E27-B5A4-E1FB52DDBFF9}"/>
              </a:ext>
            </a:extLst>
          </p:cNvPr>
          <p:cNvSpPr>
            <a:spLocks noGrp="1"/>
          </p:cNvSpPr>
          <p:nvPr/>
        </p:nvSpPr>
        <p:spPr>
          <a:xfrm>
            <a:off x="381000" y="3314061"/>
            <a:ext cx="233362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88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88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WOOD-ROASTED PEPPERS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282A8C6-6407-4CC1-94A2-707A834163B3}"/>
              </a:ext>
            </a:extLst>
          </p:cNvPr>
          <p:cNvSpPr>
            <a:spLocks noGrp="1"/>
          </p:cNvSpPr>
          <p:nvPr/>
        </p:nvSpPr>
        <p:spPr>
          <a:xfrm>
            <a:off x="2714625" y="3314061"/>
            <a:ext cx="52387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14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FCD6792-1F11-4AA7-ABF5-4FBB333D2DFC}"/>
              </a:ext>
            </a:extLst>
          </p:cNvPr>
          <p:cNvSpPr>
            <a:spLocks noGrp="1"/>
          </p:cNvSpPr>
          <p:nvPr/>
        </p:nvSpPr>
        <p:spPr>
          <a:xfrm>
            <a:off x="381000" y="3485511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thyme salmoriglio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C8D2759D-BBA8-45F0-9049-E906668B3BE2}"/>
              </a:ext>
            </a:extLst>
          </p:cNvPr>
          <p:cNvSpPr>
            <a:spLocks noGrp="1"/>
          </p:cNvSpPr>
          <p:nvPr/>
        </p:nvSpPr>
        <p:spPr>
          <a:xfrm>
            <a:off x="381000" y="4437351"/>
            <a:ext cx="2857500" cy="1426874"/>
          </a:xfrm>
          <a:prstGeom prst="roundRect">
            <a:avLst>
              <a:gd name="adj" fmla="val 7921"/>
            </a:avLst>
          </a:prstGeom>
          <a:solidFill>
            <a:srgbClr val="FFFFFF"/>
          </a:solidFill>
          <a:ln w="14288">
            <a:solidFill>
              <a:srgbClr val="00000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9573334-9CD0-482F-823C-4A7D65A66689}"/>
              </a:ext>
            </a:extLst>
          </p:cNvPr>
          <p:cNvSpPr>
            <a:spLocks noGrp="1"/>
          </p:cNvSpPr>
          <p:nvPr/>
        </p:nvSpPr>
        <p:spPr>
          <a:xfrm>
            <a:off x="476249" y="4527839"/>
            <a:ext cx="2747097" cy="203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50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PASTA DEL GIORNO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9AEA3C5-0E55-43E4-BA3B-A4E6B587B5BF}"/>
              </a:ext>
            </a:extLst>
          </p:cNvPr>
          <p:cNvSpPr>
            <a:spLocks noGrp="1"/>
          </p:cNvSpPr>
          <p:nvPr/>
        </p:nvSpPr>
        <p:spPr>
          <a:xfrm>
            <a:off x="476249" y="4956463"/>
            <a:ext cx="2238375" cy="62968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5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HAND MADE </a:t>
            </a:r>
            <a:br>
              <a:rPr lang="en-AU" sz="105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</a:br>
            <a:r>
              <a:rPr lang="en-AU" sz="105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FRESH </a:t>
            </a:r>
            <a:r>
              <a:rPr sz="105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PASTA OF THE DAY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C80EBE5-D042-4A53-956D-51AE7885230C}"/>
              </a:ext>
            </a:extLst>
          </p:cNvPr>
          <p:cNvSpPr>
            <a:spLocks noGrp="1"/>
          </p:cNvSpPr>
          <p:nvPr/>
        </p:nvSpPr>
        <p:spPr>
          <a:xfrm>
            <a:off x="2619375" y="4956465"/>
            <a:ext cx="457849" cy="177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28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F7AFF7F-8230-40F5-9A04-6388F0420EBE}"/>
              </a:ext>
            </a:extLst>
          </p:cNvPr>
          <p:cNvSpPr>
            <a:spLocks noGrp="1"/>
          </p:cNvSpPr>
          <p:nvPr/>
        </p:nvSpPr>
        <p:spPr>
          <a:xfrm>
            <a:off x="3643312" y="2329104"/>
            <a:ext cx="3476625" cy="285750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</a:ln>
        </p:spPr>
        <p:txBody>
          <a:bodyPr anchor="ctr">
            <a:noAutofit/>
          </a:bodyPr>
          <a:lstStyle/>
          <a:p>
            <a:pPr algn="ctr">
              <a:buNone/>
              <a:defRPr sz="17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 i="0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WOOD-FIRED FOCACCIA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626FCB4-0915-4F12-B2E8-12F710B7E958}"/>
              </a:ext>
            </a:extLst>
          </p:cNvPr>
          <p:cNvSpPr>
            <a:spLocks noGrp="1"/>
          </p:cNvSpPr>
          <p:nvPr/>
        </p:nvSpPr>
        <p:spPr>
          <a:xfrm>
            <a:off x="3548062" y="1704975"/>
            <a:ext cx="3476625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00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endParaRPr sz="1500" b="1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8C0B805-BF71-4459-B977-D830989C2691}"/>
              </a:ext>
            </a:extLst>
          </p:cNvPr>
          <p:cNvSpPr>
            <a:spLocks noGrp="1"/>
          </p:cNvSpPr>
          <p:nvPr/>
        </p:nvSpPr>
        <p:spPr>
          <a:xfrm>
            <a:off x="3567112" y="1771650"/>
            <a:ext cx="29527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73" b="1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PIZZA AL TAGLIO – by the slice – MARGHERITA </a:t>
            </a:r>
            <a:endParaRPr sz="1073" b="1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6C97C2E-A772-49C4-8A66-61EFCF3F721D}"/>
              </a:ext>
            </a:extLst>
          </p:cNvPr>
          <p:cNvSpPr>
            <a:spLocks noGrp="1"/>
          </p:cNvSpPr>
          <p:nvPr/>
        </p:nvSpPr>
        <p:spPr>
          <a:xfrm>
            <a:off x="6500812" y="1771650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</a:t>
            </a:r>
            <a:r>
              <a:rPr lang="en-AU" sz="105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0</a:t>
            </a:r>
            <a:endParaRPr sz="1050" b="1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9629C96-EA9E-4C56-8FB0-FBC27FC19F34}"/>
              </a:ext>
            </a:extLst>
          </p:cNvPr>
          <p:cNvSpPr>
            <a:spLocks noGrp="1"/>
          </p:cNvSpPr>
          <p:nvPr/>
        </p:nvSpPr>
        <p:spPr>
          <a:xfrm>
            <a:off x="3548062" y="1941526"/>
            <a:ext cx="347662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endParaRPr sz="1050" b="0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9CA0373-DE67-4080-95B2-112F43924B32}"/>
              </a:ext>
            </a:extLst>
          </p:cNvPr>
          <p:cNvSpPr>
            <a:spLocks noGrp="1"/>
          </p:cNvSpPr>
          <p:nvPr/>
        </p:nvSpPr>
        <p:spPr>
          <a:xfrm>
            <a:off x="3571875" y="2781300"/>
            <a:ext cx="29527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NORMA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5C0E15F-809F-4272-B32E-BD862A9840C3}"/>
              </a:ext>
            </a:extLst>
          </p:cNvPr>
          <p:cNvSpPr>
            <a:spLocks noGrp="1"/>
          </p:cNvSpPr>
          <p:nvPr/>
        </p:nvSpPr>
        <p:spPr>
          <a:xfrm>
            <a:off x="6524625" y="2781300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16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F31BF60-57CA-41D4-ADF5-DDA1857A4B7B}"/>
              </a:ext>
            </a:extLst>
          </p:cNvPr>
          <p:cNvSpPr>
            <a:spLocks noGrp="1"/>
          </p:cNvSpPr>
          <p:nvPr/>
        </p:nvSpPr>
        <p:spPr>
          <a:xfrm>
            <a:off x="3571875" y="2943225"/>
            <a:ext cx="347662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Eggplant </a:t>
            </a:r>
            <a:r>
              <a:rPr sz="1050" b="0" i="0" dirty="0" err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cianfotta</a:t>
            </a: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, tomato, basil &amp; ricotta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C424D85-36FE-45C7-85F1-63A8373029B5}"/>
              </a:ext>
            </a:extLst>
          </p:cNvPr>
          <p:cNvSpPr>
            <a:spLocks noGrp="1"/>
          </p:cNvSpPr>
          <p:nvPr/>
        </p:nvSpPr>
        <p:spPr>
          <a:xfrm>
            <a:off x="3571875" y="3133725"/>
            <a:ext cx="29527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MORTADELLA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BAE4000-7F96-434B-A9FB-3A2779CA797B}"/>
              </a:ext>
            </a:extLst>
          </p:cNvPr>
          <p:cNvSpPr>
            <a:spLocks noGrp="1"/>
          </p:cNvSpPr>
          <p:nvPr/>
        </p:nvSpPr>
        <p:spPr>
          <a:xfrm>
            <a:off x="6524625" y="3133725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5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16</a:t>
            </a:r>
            <a:endParaRPr sz="1050" b="1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340D5DE-AF59-4A30-9CF4-331EFB49B2B6}"/>
              </a:ext>
            </a:extLst>
          </p:cNvPr>
          <p:cNvSpPr>
            <a:spLocks noGrp="1"/>
          </p:cNvSpPr>
          <p:nvPr/>
        </p:nvSpPr>
        <p:spPr>
          <a:xfrm>
            <a:off x="3571875" y="3295650"/>
            <a:ext cx="3476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Emilio’s mortadella, stracciatella, green olive &amp; pistachio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346A743-A532-46AA-9D16-3262C656B008}"/>
              </a:ext>
            </a:extLst>
          </p:cNvPr>
          <p:cNvSpPr>
            <a:spLocks noGrp="1"/>
          </p:cNvSpPr>
          <p:nvPr/>
        </p:nvSpPr>
        <p:spPr>
          <a:xfrm>
            <a:off x="3571875" y="3516457"/>
            <a:ext cx="29527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POLLO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2E9BD03-7D97-43B3-B95B-0F41F7F102FB}"/>
              </a:ext>
            </a:extLst>
          </p:cNvPr>
          <p:cNvSpPr>
            <a:spLocks noGrp="1"/>
          </p:cNvSpPr>
          <p:nvPr/>
        </p:nvSpPr>
        <p:spPr>
          <a:xfrm>
            <a:off x="6524625" y="3516457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5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18</a:t>
            </a:r>
            <a:endParaRPr sz="1050" b="1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933C1E9-106B-442A-B116-F9CF7FDCEC2C}"/>
              </a:ext>
            </a:extLst>
          </p:cNvPr>
          <p:cNvSpPr>
            <a:spLocks noGrp="1"/>
          </p:cNvSpPr>
          <p:nvPr/>
        </p:nvSpPr>
        <p:spPr>
          <a:xfrm>
            <a:off x="3571875" y="3678382"/>
            <a:ext cx="347662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Wood-fired chicken, salsa </a:t>
            </a:r>
            <a:r>
              <a:rPr sz="1050" b="0" i="0" dirty="0" err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rossa</a:t>
            </a: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 &amp; crispy pancetta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8022919-0678-4F8A-8CF8-388BBEB67CED}"/>
              </a:ext>
            </a:extLst>
          </p:cNvPr>
          <p:cNvSpPr>
            <a:spLocks noGrp="1"/>
          </p:cNvSpPr>
          <p:nvPr/>
        </p:nvSpPr>
        <p:spPr>
          <a:xfrm>
            <a:off x="3571875" y="3899189"/>
            <a:ext cx="29527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SALSICCIA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BC291BC-F5F5-4FB3-B228-E824FA43326B}"/>
              </a:ext>
            </a:extLst>
          </p:cNvPr>
          <p:cNvSpPr>
            <a:spLocks noGrp="1"/>
          </p:cNvSpPr>
          <p:nvPr/>
        </p:nvSpPr>
        <p:spPr>
          <a:xfrm>
            <a:off x="6524625" y="3899189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5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18</a:t>
            </a:r>
            <a:endParaRPr sz="1050" b="1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76BC70F-7425-4853-AA50-5708DA9632D9}"/>
              </a:ext>
            </a:extLst>
          </p:cNvPr>
          <p:cNvSpPr>
            <a:spLocks noGrp="1"/>
          </p:cNvSpPr>
          <p:nvPr/>
        </p:nvSpPr>
        <p:spPr>
          <a:xfrm>
            <a:off x="3571875" y="4061114"/>
            <a:ext cx="347662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Hand-cut pork sausage, cavolo </a:t>
            </a:r>
            <a:r>
              <a:rPr sz="1050" b="0" i="0" dirty="0" err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nero</a:t>
            </a: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 &amp; </a:t>
            </a:r>
            <a:r>
              <a:rPr sz="1050" b="0" i="0" dirty="0" err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chilli</a:t>
            </a:r>
            <a:endParaRPr sz="1050" b="0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0E4D491-4C0E-4F6B-89F5-E0DF3EA418A0}"/>
              </a:ext>
            </a:extLst>
          </p:cNvPr>
          <p:cNvSpPr>
            <a:spLocks noGrp="1"/>
          </p:cNvSpPr>
          <p:nvPr/>
        </p:nvSpPr>
        <p:spPr>
          <a:xfrm>
            <a:off x="3571875" y="4251614"/>
            <a:ext cx="29527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BRESAOLA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18C3F8C-0099-49E3-B0D0-D7FC64F9549A}"/>
              </a:ext>
            </a:extLst>
          </p:cNvPr>
          <p:cNvSpPr>
            <a:spLocks noGrp="1"/>
          </p:cNvSpPr>
          <p:nvPr/>
        </p:nvSpPr>
        <p:spPr>
          <a:xfrm>
            <a:off x="6524625" y="4251614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5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16</a:t>
            </a:r>
            <a:endParaRPr sz="1050" b="1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30BE5BC-A3E7-4B7D-B29B-8951943799FE}"/>
              </a:ext>
            </a:extLst>
          </p:cNvPr>
          <p:cNvSpPr>
            <a:spLocks noGrp="1"/>
          </p:cNvSpPr>
          <p:nvPr/>
        </p:nvSpPr>
        <p:spPr>
          <a:xfrm>
            <a:off x="3571875" y="4413539"/>
            <a:ext cx="3476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Wagyu bresaola, sun-dried tomato, rocket, </a:t>
            </a:r>
            <a:br>
              <a:rPr lang="en-AU"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</a:b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Reggiano &amp; </a:t>
            </a:r>
            <a:r>
              <a:rPr sz="1050" b="0" i="0" dirty="0" err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maionese</a:t>
            </a:r>
            <a:endParaRPr sz="1050" b="0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D8E64EC-E2F8-4F04-8318-734AA488C67E}"/>
              </a:ext>
            </a:extLst>
          </p:cNvPr>
          <p:cNvSpPr>
            <a:spLocks noGrp="1"/>
          </p:cNvSpPr>
          <p:nvPr/>
        </p:nvSpPr>
        <p:spPr>
          <a:xfrm>
            <a:off x="3571875" y="4756439"/>
            <a:ext cx="29527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AGNELLO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5726745-9B6E-4E91-9FB6-AB6E25007729}"/>
              </a:ext>
            </a:extLst>
          </p:cNvPr>
          <p:cNvSpPr>
            <a:spLocks noGrp="1"/>
          </p:cNvSpPr>
          <p:nvPr/>
        </p:nvSpPr>
        <p:spPr>
          <a:xfrm>
            <a:off x="6524625" y="4756439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5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18</a:t>
            </a:r>
            <a:endParaRPr sz="1050" b="1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ED4FCD4-A063-420F-AB99-73C4CE15E8FB}"/>
              </a:ext>
            </a:extLst>
          </p:cNvPr>
          <p:cNvSpPr>
            <a:spLocks noGrp="1"/>
          </p:cNvSpPr>
          <p:nvPr/>
        </p:nvSpPr>
        <p:spPr>
          <a:xfrm>
            <a:off x="3571875" y="4918364"/>
            <a:ext cx="3476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Wood-roast lamb shoulder, salsa </a:t>
            </a:r>
            <a:r>
              <a:rPr sz="1050" b="0" i="0" dirty="0" err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verde</a:t>
            </a: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 </a:t>
            </a:r>
            <a:br>
              <a:rPr lang="en-AU"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</a:b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&amp; Sicilian eggplant caponata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B09FE79-2D84-4413-97AB-43F33C36FCE7}"/>
              </a:ext>
            </a:extLst>
          </p:cNvPr>
          <p:cNvSpPr>
            <a:spLocks noGrp="1"/>
          </p:cNvSpPr>
          <p:nvPr/>
        </p:nvSpPr>
        <p:spPr>
          <a:xfrm>
            <a:off x="3571875" y="5261264"/>
            <a:ext cx="29527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73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BOMBA</a:t>
            </a:r>
            <a:endParaRPr sz="1073" b="1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508BD73-BBB2-4ED8-B954-C3375F435997}"/>
              </a:ext>
            </a:extLst>
          </p:cNvPr>
          <p:cNvSpPr>
            <a:spLocks noGrp="1"/>
          </p:cNvSpPr>
          <p:nvPr/>
        </p:nvSpPr>
        <p:spPr>
          <a:xfrm>
            <a:off x="6524625" y="5261264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5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18</a:t>
            </a:r>
            <a:endParaRPr sz="1050" b="1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6988EEB-1987-4735-AFC6-31EAB253A9AC}"/>
              </a:ext>
            </a:extLst>
          </p:cNvPr>
          <p:cNvSpPr>
            <a:spLocks noGrp="1"/>
          </p:cNvSpPr>
          <p:nvPr/>
        </p:nvSpPr>
        <p:spPr>
          <a:xfrm>
            <a:off x="3571875" y="5423189"/>
            <a:ext cx="3476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Chilli </a:t>
            </a:r>
            <a:r>
              <a:rPr lang="en-AU" sz="1050" b="0" i="0" dirty="0" err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Soppressata</a:t>
            </a: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, </a:t>
            </a:r>
            <a:r>
              <a:rPr lang="en-AU"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Chilli ‘nduja</a:t>
            </a: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, </a:t>
            </a:r>
            <a:r>
              <a:rPr lang="en-AU" sz="105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b</a:t>
            </a:r>
            <a:r>
              <a:rPr lang="en-AU"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asil, salsa </a:t>
            </a:r>
            <a:r>
              <a:rPr lang="en-AU" sz="1050" dirty="0" err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r</a:t>
            </a:r>
            <a:r>
              <a:rPr lang="en-AU" sz="1050" b="0" i="0" dirty="0" err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ossa</a:t>
            </a: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 &amp; </a:t>
            </a:r>
            <a:r>
              <a:rPr lang="en-AU" sz="105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s</a:t>
            </a:r>
            <a:r>
              <a:rPr lang="en-AU"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tracciatella</a:t>
            </a:r>
            <a:endParaRPr sz="1050" b="0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0730185-859D-4981-8622-2A8E5E30E1DD}"/>
              </a:ext>
            </a:extLst>
          </p:cNvPr>
          <p:cNvSpPr>
            <a:spLocks noGrp="1"/>
          </p:cNvSpPr>
          <p:nvPr/>
        </p:nvSpPr>
        <p:spPr>
          <a:xfrm>
            <a:off x="7381875" y="1438275"/>
            <a:ext cx="2924175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7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575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BIBITE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2AFA6C7-A84B-4ADA-B3A0-05B831B1BD04}"/>
              </a:ext>
            </a:extLst>
          </p:cNvPr>
          <p:cNvSpPr>
            <a:spLocks noGrp="1"/>
          </p:cNvSpPr>
          <p:nvPr/>
        </p:nvSpPr>
        <p:spPr>
          <a:xfrm>
            <a:off x="7381875" y="1695450"/>
            <a:ext cx="2924175" cy="17145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D6FE126-E788-4717-8C5C-7A0B703F9E22}"/>
              </a:ext>
            </a:extLst>
          </p:cNvPr>
          <p:cNvSpPr>
            <a:spLocks noGrp="1"/>
          </p:cNvSpPr>
          <p:nvPr/>
        </p:nvSpPr>
        <p:spPr>
          <a:xfrm>
            <a:off x="7381875" y="1800225"/>
            <a:ext cx="2400300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6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65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MINERAL WATER 500ML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02D4259-076C-484A-AD9E-59473188A038}"/>
              </a:ext>
            </a:extLst>
          </p:cNvPr>
          <p:cNvSpPr>
            <a:spLocks noGrp="1"/>
          </p:cNvSpPr>
          <p:nvPr/>
        </p:nvSpPr>
        <p:spPr>
          <a:xfrm>
            <a:off x="9782175" y="1800225"/>
            <a:ext cx="52387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9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F77BBF5-0AB6-4D53-94B4-3B055723C5AD}"/>
              </a:ext>
            </a:extLst>
          </p:cNvPr>
          <p:cNvSpPr>
            <a:spLocks noGrp="1"/>
          </p:cNvSpPr>
          <p:nvPr/>
        </p:nvSpPr>
        <p:spPr>
          <a:xfrm>
            <a:off x="7381875" y="2009775"/>
            <a:ext cx="2400300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6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65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MINERAL WATER 1L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43DF090C-2402-459A-880C-A8905119AB8E}"/>
              </a:ext>
            </a:extLst>
          </p:cNvPr>
          <p:cNvSpPr>
            <a:spLocks noGrp="1"/>
          </p:cNvSpPr>
          <p:nvPr/>
        </p:nvSpPr>
        <p:spPr>
          <a:xfrm>
            <a:off x="9782175" y="2009775"/>
            <a:ext cx="52387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15.50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D3429129-3252-45C0-84C6-7CA764F490AF}"/>
              </a:ext>
            </a:extLst>
          </p:cNvPr>
          <p:cNvSpPr>
            <a:spLocks noGrp="1"/>
          </p:cNvSpPr>
          <p:nvPr/>
        </p:nvSpPr>
        <p:spPr>
          <a:xfrm>
            <a:off x="7381875" y="2219325"/>
            <a:ext cx="2400300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6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65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ZERO APEROL SPRITZ · 0%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7002090-12AB-4FB1-8265-2FB7A3B05B88}"/>
              </a:ext>
            </a:extLst>
          </p:cNvPr>
          <p:cNvSpPr>
            <a:spLocks noGrp="1"/>
          </p:cNvSpPr>
          <p:nvPr/>
        </p:nvSpPr>
        <p:spPr>
          <a:xfrm>
            <a:off x="9782175" y="2219325"/>
            <a:ext cx="52387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18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0443DA9-58A5-403E-9A99-D95985760D06}"/>
              </a:ext>
            </a:extLst>
          </p:cNvPr>
          <p:cNvSpPr>
            <a:spLocks noGrp="1"/>
          </p:cNvSpPr>
          <p:nvPr/>
        </p:nvSpPr>
        <p:spPr>
          <a:xfrm>
            <a:off x="7381875" y="2428875"/>
            <a:ext cx="24003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6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65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S. VITTORIA LIMONATA / CHINOTTO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FE8E2B1-5477-4681-A08D-D89FBC2BCC9A}"/>
              </a:ext>
            </a:extLst>
          </p:cNvPr>
          <p:cNvSpPr>
            <a:spLocks noGrp="1"/>
          </p:cNvSpPr>
          <p:nvPr/>
        </p:nvSpPr>
        <p:spPr>
          <a:xfrm>
            <a:off x="9782175" y="2428875"/>
            <a:ext cx="52387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8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2961D97-D8F5-461A-978E-DB3F6AFCC012}"/>
              </a:ext>
            </a:extLst>
          </p:cNvPr>
          <p:cNvSpPr>
            <a:spLocks noGrp="1"/>
          </p:cNvSpPr>
          <p:nvPr/>
        </p:nvSpPr>
        <p:spPr>
          <a:xfrm>
            <a:off x="7381875" y="2762250"/>
            <a:ext cx="2400300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6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65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SOFT DRINKS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1684653-AF16-4F89-BC02-BFEE9C6CA1A2}"/>
              </a:ext>
            </a:extLst>
          </p:cNvPr>
          <p:cNvSpPr>
            <a:spLocks noGrp="1"/>
          </p:cNvSpPr>
          <p:nvPr/>
        </p:nvSpPr>
        <p:spPr>
          <a:xfrm>
            <a:off x="9782175" y="2762250"/>
            <a:ext cx="52387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8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E0712B0-9784-4F4A-89C5-C638A5B84978}"/>
              </a:ext>
            </a:extLst>
          </p:cNvPr>
          <p:cNvSpPr>
            <a:spLocks noGrp="1"/>
          </p:cNvSpPr>
          <p:nvPr/>
        </p:nvSpPr>
        <p:spPr>
          <a:xfrm>
            <a:off x="7381875" y="2971800"/>
            <a:ext cx="2400300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6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65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JUICES · APPLE &amp; ORANGE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5B8D28F-9D9B-4D22-9FFB-9366EA8B892F}"/>
              </a:ext>
            </a:extLst>
          </p:cNvPr>
          <p:cNvSpPr>
            <a:spLocks noGrp="1"/>
          </p:cNvSpPr>
          <p:nvPr/>
        </p:nvSpPr>
        <p:spPr>
          <a:xfrm>
            <a:off x="9782175" y="2971800"/>
            <a:ext cx="52387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8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57C0423-8385-4BDA-BED0-2AFF4E4743AD}"/>
              </a:ext>
            </a:extLst>
          </p:cNvPr>
          <p:cNvSpPr>
            <a:spLocks noGrp="1"/>
          </p:cNvSpPr>
          <p:nvPr/>
        </p:nvSpPr>
        <p:spPr>
          <a:xfrm>
            <a:off x="7381875" y="3276600"/>
            <a:ext cx="2924175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7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TÈ &amp; CAFFÈ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91A4ECA7-FB85-47CB-938D-685EE0F36328}"/>
              </a:ext>
            </a:extLst>
          </p:cNvPr>
          <p:cNvSpPr>
            <a:spLocks noGrp="1"/>
          </p:cNvSpPr>
          <p:nvPr/>
        </p:nvSpPr>
        <p:spPr>
          <a:xfrm>
            <a:off x="7381875" y="3533775"/>
            <a:ext cx="2924175" cy="17145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7136DEA-AAB7-47A4-81EB-15BA968A8C05}"/>
              </a:ext>
            </a:extLst>
          </p:cNvPr>
          <p:cNvSpPr>
            <a:spLocks noGrp="1"/>
          </p:cNvSpPr>
          <p:nvPr/>
        </p:nvSpPr>
        <p:spPr>
          <a:xfrm>
            <a:off x="7381875" y="3638550"/>
            <a:ext cx="2400300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6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6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TEAS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0829C348-BAD9-4ADB-8AA5-4BE169040F7A}"/>
              </a:ext>
            </a:extLst>
          </p:cNvPr>
          <p:cNvSpPr>
            <a:spLocks noGrp="1"/>
          </p:cNvSpPr>
          <p:nvPr/>
        </p:nvSpPr>
        <p:spPr>
          <a:xfrm>
            <a:off x="9782175" y="3638550"/>
            <a:ext cx="52387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5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297EB522-6DEA-47D9-95B8-B446B69F1B2C}"/>
              </a:ext>
            </a:extLst>
          </p:cNvPr>
          <p:cNvSpPr>
            <a:spLocks noGrp="1"/>
          </p:cNvSpPr>
          <p:nvPr/>
        </p:nvSpPr>
        <p:spPr>
          <a:xfrm>
            <a:off x="7381875" y="3810000"/>
            <a:ext cx="2924175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Mint, chamomile, green, English Breakfast &amp; Earl Grey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08E62AD4-4C66-459C-8ECB-22AFE3160B54}"/>
              </a:ext>
            </a:extLst>
          </p:cNvPr>
          <p:cNvSpPr>
            <a:spLocks noGrp="1"/>
          </p:cNvSpPr>
          <p:nvPr/>
        </p:nvSpPr>
        <p:spPr>
          <a:xfrm>
            <a:off x="7381875" y="4171950"/>
            <a:ext cx="2400300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6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6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ESPRESSO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CE1D2323-829D-4AA4-9483-F49E2785E49D}"/>
              </a:ext>
            </a:extLst>
          </p:cNvPr>
          <p:cNvSpPr>
            <a:spLocks noGrp="1"/>
          </p:cNvSpPr>
          <p:nvPr/>
        </p:nvSpPr>
        <p:spPr>
          <a:xfrm>
            <a:off x="9782175" y="4171950"/>
            <a:ext cx="52387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4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92FEBD0E-2045-44FD-9618-0B6366907C40}"/>
              </a:ext>
            </a:extLst>
          </p:cNvPr>
          <p:cNvSpPr>
            <a:spLocks noGrp="1"/>
          </p:cNvSpPr>
          <p:nvPr/>
        </p:nvSpPr>
        <p:spPr>
          <a:xfrm>
            <a:off x="7381875" y="4381500"/>
            <a:ext cx="24003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6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6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LONG BLACK &amp; COFFEE WITH MILK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E612F63-30CD-407D-976E-F64588916E9B}"/>
              </a:ext>
            </a:extLst>
          </p:cNvPr>
          <p:cNvSpPr>
            <a:spLocks noGrp="1"/>
          </p:cNvSpPr>
          <p:nvPr/>
        </p:nvSpPr>
        <p:spPr>
          <a:xfrm>
            <a:off x="9782175" y="4381500"/>
            <a:ext cx="52387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6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EB304819-89D4-427F-B6B6-65F8F213A158}"/>
              </a:ext>
            </a:extLst>
          </p:cNvPr>
          <p:cNvSpPr>
            <a:spLocks noGrp="1"/>
          </p:cNvSpPr>
          <p:nvPr/>
        </p:nvSpPr>
        <p:spPr>
          <a:xfrm>
            <a:off x="7381875" y="4714875"/>
            <a:ext cx="2400300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6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6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EXTRA SHOT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A2251AE4-85B3-41E1-BAF8-571CAF090155}"/>
              </a:ext>
            </a:extLst>
          </p:cNvPr>
          <p:cNvSpPr>
            <a:spLocks noGrp="1"/>
          </p:cNvSpPr>
          <p:nvPr/>
        </p:nvSpPr>
        <p:spPr>
          <a:xfrm>
            <a:off x="9782175" y="4714875"/>
            <a:ext cx="52387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FFAE695-97A0-4B8A-92A1-28E42CBD4B2D}"/>
              </a:ext>
            </a:extLst>
          </p:cNvPr>
          <p:cNvSpPr>
            <a:spLocks noGrp="1"/>
          </p:cNvSpPr>
          <p:nvPr/>
        </p:nvSpPr>
        <p:spPr>
          <a:xfrm>
            <a:off x="7381875" y="4991100"/>
            <a:ext cx="2924175" cy="2381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57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57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DOLCI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31CDD1D0-D678-4D65-A3E1-38D410C343E2}"/>
              </a:ext>
            </a:extLst>
          </p:cNvPr>
          <p:cNvSpPr>
            <a:spLocks noGrp="1"/>
          </p:cNvSpPr>
          <p:nvPr/>
        </p:nvSpPr>
        <p:spPr>
          <a:xfrm>
            <a:off x="7381875" y="5248275"/>
            <a:ext cx="2924175" cy="17145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C5616E5-E92B-45C0-9A86-1B7E48C88D23}"/>
              </a:ext>
            </a:extLst>
          </p:cNvPr>
          <p:cNvSpPr>
            <a:spLocks noGrp="1"/>
          </p:cNvSpPr>
          <p:nvPr/>
        </p:nvSpPr>
        <p:spPr>
          <a:xfrm>
            <a:off x="7381875" y="5332701"/>
            <a:ext cx="2400300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65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65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TIRAMISÙ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422228ED-836C-4845-B11B-7D7DC407FCC3}"/>
              </a:ext>
            </a:extLst>
          </p:cNvPr>
          <p:cNvSpPr>
            <a:spLocks noGrp="1"/>
          </p:cNvSpPr>
          <p:nvPr/>
        </p:nvSpPr>
        <p:spPr>
          <a:xfrm>
            <a:off x="9782175" y="5332701"/>
            <a:ext cx="523875" cy="1809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20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86C88741-AD95-498F-A20B-2DA2B2DCE76F}"/>
              </a:ext>
            </a:extLst>
          </p:cNvPr>
          <p:cNvSpPr>
            <a:spLocks noGrp="1"/>
          </p:cNvSpPr>
          <p:nvPr/>
        </p:nvSpPr>
        <p:spPr>
          <a:xfrm>
            <a:off x="7381875" y="5542251"/>
            <a:ext cx="24003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8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8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AMEDEI CHOCOLATE SORBET &amp; PISTACHIO PRALINE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7C510D9F-0AEB-4F85-8F98-67E0F839447A}"/>
              </a:ext>
            </a:extLst>
          </p:cNvPr>
          <p:cNvSpPr>
            <a:spLocks noGrp="1"/>
          </p:cNvSpPr>
          <p:nvPr/>
        </p:nvSpPr>
        <p:spPr>
          <a:xfrm>
            <a:off x="9782175" y="5542251"/>
            <a:ext cx="52387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16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8D3FC31-079A-4BBF-8AB5-63B09E7600A6}"/>
              </a:ext>
            </a:extLst>
          </p:cNvPr>
          <p:cNvSpPr>
            <a:spLocks noGrp="1"/>
          </p:cNvSpPr>
          <p:nvPr/>
        </p:nvSpPr>
        <p:spPr>
          <a:xfrm>
            <a:off x="7381875" y="5875626"/>
            <a:ext cx="24003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8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8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AFFOGATO · VANILLA BEAN GELATO &amp; COFFEE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F074FE0E-C15E-4293-A95D-8DEBD6CF4EAC}"/>
              </a:ext>
            </a:extLst>
          </p:cNvPr>
          <p:cNvSpPr>
            <a:spLocks noGrp="1"/>
          </p:cNvSpPr>
          <p:nvPr/>
        </p:nvSpPr>
        <p:spPr>
          <a:xfrm>
            <a:off x="9782175" y="5875626"/>
            <a:ext cx="52387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14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0D1BF0B5-0842-4B92-AAAE-9E68BD457C4A}"/>
              </a:ext>
            </a:extLst>
          </p:cNvPr>
          <p:cNvSpPr>
            <a:spLocks noGrp="1"/>
          </p:cNvSpPr>
          <p:nvPr/>
        </p:nvSpPr>
        <p:spPr>
          <a:xfrm>
            <a:off x="7515225" y="6209001"/>
            <a:ext cx="2352675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80" b="0" i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80" b="0" i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add Nocello liqueur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B440FBC-5870-4D1B-9D45-713251403C57}"/>
              </a:ext>
            </a:extLst>
          </p:cNvPr>
          <p:cNvSpPr>
            <a:spLocks noGrp="1"/>
          </p:cNvSpPr>
          <p:nvPr/>
        </p:nvSpPr>
        <p:spPr>
          <a:xfrm>
            <a:off x="9925050" y="6209001"/>
            <a:ext cx="3810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125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8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27BC2D64-292F-4212-B81F-CD46799BB526}"/>
              </a:ext>
            </a:extLst>
          </p:cNvPr>
          <p:cNvSpPr>
            <a:spLocks noGrp="1"/>
          </p:cNvSpPr>
          <p:nvPr/>
        </p:nvSpPr>
        <p:spPr>
          <a:xfrm>
            <a:off x="7381875" y="6829425"/>
            <a:ext cx="2924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95" b="0" i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95" b="0" i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See main menu for full dolci list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718F0F7B-AC73-493F-8B72-3645037D70F3}"/>
              </a:ext>
            </a:extLst>
          </p:cNvPr>
          <p:cNvSpPr>
            <a:spLocks noGrp="1"/>
          </p:cNvSpPr>
          <p:nvPr/>
        </p:nvSpPr>
        <p:spPr>
          <a:xfrm>
            <a:off x="381000" y="7296150"/>
            <a:ext cx="4286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863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863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To ensure smooth service, we kindly ask that bills are not split.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6A8026DD-6F0A-4914-AEE4-0AAC6EB169D2}"/>
              </a:ext>
            </a:extLst>
          </p:cNvPr>
          <p:cNvSpPr>
            <a:spLocks noGrp="1"/>
          </p:cNvSpPr>
          <p:nvPr/>
        </p:nvSpPr>
        <p:spPr>
          <a:xfrm>
            <a:off x="5143500" y="7296150"/>
            <a:ext cx="51625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863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863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Sydney Morning Herald Good Food Guide · 2025 · 2024 · 2023 · 2021 · 2019 · 2018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3DDCCDB-0150-4116-3304-D991658DF1BE}"/>
              </a:ext>
            </a:extLst>
          </p:cNvPr>
          <p:cNvSpPr>
            <a:spLocks noGrp="1"/>
          </p:cNvSpPr>
          <p:nvPr/>
        </p:nvSpPr>
        <p:spPr>
          <a:xfrm>
            <a:off x="3571875" y="6931025"/>
            <a:ext cx="3476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50" b="0" i="1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- Gluten free focaccia available upon request – additional 4</a:t>
            </a:r>
            <a:endParaRPr sz="1050" b="0" i="1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4F79CEC-550D-EBA6-94BE-3DDDEFF63000}"/>
              </a:ext>
            </a:extLst>
          </p:cNvPr>
          <p:cNvSpPr>
            <a:spLocks noGrp="1"/>
          </p:cNvSpPr>
          <p:nvPr/>
        </p:nvSpPr>
        <p:spPr>
          <a:xfrm>
            <a:off x="3643311" y="1457325"/>
            <a:ext cx="3476625" cy="285750"/>
          </a:xfrm>
          <a:prstGeom prst="rect">
            <a:avLst/>
          </a:prstGeom>
          <a:solidFill>
            <a:srgbClr val="000000"/>
          </a:solidFill>
          <a:ln w="0">
            <a:solidFill>
              <a:srgbClr val="000000"/>
            </a:solidFill>
          </a:ln>
        </p:spPr>
        <p:txBody>
          <a:bodyPr anchor="ctr">
            <a:noAutofit/>
          </a:bodyPr>
          <a:lstStyle/>
          <a:p>
            <a:pPr algn="ctr">
              <a:buNone/>
              <a:defRPr sz="1725" b="1" i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725" b="1" i="0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ROMAN</a:t>
            </a:r>
            <a:r>
              <a:rPr sz="1725" b="1" i="0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lang="en-AU" sz="1725" b="1" i="0" dirty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PIZZA AL TAGLIO</a:t>
            </a:r>
            <a:endParaRPr sz="1725" b="1" i="0" dirty="0">
              <a:solidFill>
                <a:srgbClr val="FFFFFF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EFBC545-F6CA-4FD0-7079-CE1DEC77BE54}"/>
              </a:ext>
            </a:extLst>
          </p:cNvPr>
          <p:cNvSpPr>
            <a:spLocks noGrp="1"/>
          </p:cNvSpPr>
          <p:nvPr/>
        </p:nvSpPr>
        <p:spPr>
          <a:xfrm>
            <a:off x="3571875" y="5788025"/>
            <a:ext cx="29527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73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PROSCIUTTO</a:t>
            </a:r>
            <a:endParaRPr sz="1073" b="1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324300E-0630-5DE4-4F31-9079B2237F46}"/>
              </a:ext>
            </a:extLst>
          </p:cNvPr>
          <p:cNvSpPr>
            <a:spLocks noGrp="1"/>
          </p:cNvSpPr>
          <p:nvPr/>
        </p:nvSpPr>
        <p:spPr>
          <a:xfrm>
            <a:off x="6524625" y="5788025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5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16</a:t>
            </a:r>
            <a:endParaRPr sz="1050" b="1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148FFE96-E331-FCCD-7DFC-80DBA1F4B824}"/>
              </a:ext>
            </a:extLst>
          </p:cNvPr>
          <p:cNvSpPr>
            <a:spLocks noGrp="1"/>
          </p:cNvSpPr>
          <p:nvPr/>
        </p:nvSpPr>
        <p:spPr>
          <a:xfrm>
            <a:off x="3571875" y="5949950"/>
            <a:ext cx="3476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Prosciutto San Daniele, stracciatella, rocket, tomato </a:t>
            </a: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&amp; </a:t>
            </a:r>
            <a:r>
              <a:rPr lang="en-AU" sz="1050" b="0" i="0" dirty="0" err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reggiano</a:t>
            </a:r>
            <a:endParaRPr sz="1050" b="0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77657B38-47C8-BA9B-9BFE-A9AECB6E1747}"/>
              </a:ext>
            </a:extLst>
          </p:cNvPr>
          <p:cNvSpPr>
            <a:spLocks noGrp="1"/>
          </p:cNvSpPr>
          <p:nvPr/>
        </p:nvSpPr>
        <p:spPr>
          <a:xfrm>
            <a:off x="3567112" y="6302375"/>
            <a:ext cx="29527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PORCHETTA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89CBC9BB-487A-41E7-28D8-F73D041F5F05}"/>
              </a:ext>
            </a:extLst>
          </p:cNvPr>
          <p:cNvSpPr>
            <a:spLocks noGrp="1"/>
          </p:cNvSpPr>
          <p:nvPr/>
        </p:nvSpPr>
        <p:spPr>
          <a:xfrm>
            <a:off x="6519862" y="6302375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5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18</a:t>
            </a:r>
            <a:endParaRPr sz="1050" b="1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F25F0218-41F0-142E-6568-E141C46322FF}"/>
              </a:ext>
            </a:extLst>
          </p:cNvPr>
          <p:cNvSpPr>
            <a:spLocks noGrp="1"/>
          </p:cNvSpPr>
          <p:nvPr/>
        </p:nvSpPr>
        <p:spPr>
          <a:xfrm>
            <a:off x="3567112" y="6464300"/>
            <a:ext cx="3476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Wood-roast Bangalow porchetta, salsa </a:t>
            </a:r>
            <a:r>
              <a:rPr sz="1050" b="0" i="0" dirty="0" err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verde</a:t>
            </a:r>
            <a:r>
              <a:rPr sz="1050" b="0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, pickled eschalot &amp; watercress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64EA8DF-3217-1140-094F-B39C5F4B6F3B}"/>
              </a:ext>
            </a:extLst>
          </p:cNvPr>
          <p:cNvSpPr>
            <a:spLocks noGrp="1"/>
          </p:cNvSpPr>
          <p:nvPr/>
        </p:nvSpPr>
        <p:spPr>
          <a:xfrm>
            <a:off x="3567112" y="1957629"/>
            <a:ext cx="29527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073" b="1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73" b="1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PIZZA AL TAGLIO – by the slice - Others </a:t>
            </a:r>
            <a:endParaRPr sz="1073" b="1" i="0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52B41B7-938B-FA1A-3746-45151C8473EB}"/>
              </a:ext>
            </a:extLst>
          </p:cNvPr>
          <p:cNvSpPr>
            <a:spLocks noGrp="1"/>
          </p:cNvSpPr>
          <p:nvPr/>
        </p:nvSpPr>
        <p:spPr>
          <a:xfrm>
            <a:off x="6493019" y="1940598"/>
            <a:ext cx="523875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buNone/>
              <a:defRPr sz="1050" b="0" i="0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 i="0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836578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EF525EF-0ADC-435E-AF22-55EA3BB14CFD}"/>
              </a:ext>
            </a:extLst>
          </p:cNvPr>
          <p:cNvSpPr>
            <a:spLocks noGrp="1"/>
          </p:cNvSpPr>
          <p:nvPr/>
        </p:nvSpPr>
        <p:spPr>
          <a:xfrm>
            <a:off x="2238375" y="2047875"/>
            <a:ext cx="4333875" cy="742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52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52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ITALIAN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A6EAA9D-7B60-44C7-9107-49590DA9E40E}"/>
              </a:ext>
            </a:extLst>
          </p:cNvPr>
          <p:cNvSpPr>
            <a:spLocks noGrp="1"/>
          </p:cNvSpPr>
          <p:nvPr/>
        </p:nvSpPr>
        <p:spPr>
          <a:xfrm>
            <a:off x="3381375" y="2800350"/>
            <a:ext cx="161925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2850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2850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AND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5B2462-2732-4D69-8DF0-A0A9B55D5010}"/>
              </a:ext>
            </a:extLst>
          </p:cNvPr>
          <p:cNvSpPr>
            <a:spLocks noGrp="1"/>
          </p:cNvSpPr>
          <p:nvPr/>
        </p:nvSpPr>
        <p:spPr>
          <a:xfrm>
            <a:off x="2333625" y="3028950"/>
            <a:ext cx="1000125" cy="381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F723F8-7A11-4A28-9780-C1A7E603AD62}"/>
              </a:ext>
            </a:extLst>
          </p:cNvPr>
          <p:cNvSpPr>
            <a:spLocks noGrp="1"/>
          </p:cNvSpPr>
          <p:nvPr/>
        </p:nvSpPr>
        <p:spPr>
          <a:xfrm>
            <a:off x="5048250" y="3028950"/>
            <a:ext cx="1000125" cy="381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0DF36F-69D0-4019-A48F-6CD0F7B0FAE1}"/>
              </a:ext>
            </a:extLst>
          </p:cNvPr>
          <p:cNvSpPr>
            <a:spLocks noGrp="1"/>
          </p:cNvSpPr>
          <p:nvPr/>
        </p:nvSpPr>
        <p:spPr>
          <a:xfrm>
            <a:off x="2095500" y="3286125"/>
            <a:ext cx="4667250" cy="1104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7725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sz="7725" b="1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SONS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1F3EA3E-CF36-4EA6-A646-323844C14DEB}"/>
              </a:ext>
            </a:extLst>
          </p:cNvPr>
          <p:cNvSpPr>
            <a:spLocks noGrp="1"/>
          </p:cNvSpPr>
          <p:nvPr/>
        </p:nvSpPr>
        <p:spPr>
          <a:xfrm>
            <a:off x="6457950" y="2247900"/>
            <a:ext cx="2000250" cy="2000250"/>
          </a:xfrm>
          <a:prstGeom prst="ellipse">
            <a:avLst/>
          </a:prstGeom>
          <a:solidFill>
            <a:srgbClr val="008C4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98671D7-0CA6-40A9-8B24-44EA53A12875}"/>
              </a:ext>
            </a:extLst>
          </p:cNvPr>
          <p:cNvSpPr>
            <a:spLocks noGrp="1"/>
          </p:cNvSpPr>
          <p:nvPr/>
        </p:nvSpPr>
        <p:spPr>
          <a:xfrm>
            <a:off x="6762750" y="2552700"/>
            <a:ext cx="1390650" cy="139065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389B762-2508-42C0-8504-919EE5FA4821}"/>
              </a:ext>
            </a:extLst>
          </p:cNvPr>
          <p:cNvSpPr>
            <a:spLocks noGrp="1"/>
          </p:cNvSpPr>
          <p:nvPr/>
        </p:nvSpPr>
        <p:spPr>
          <a:xfrm>
            <a:off x="7039073" y="2838450"/>
            <a:ext cx="819150" cy="819150"/>
          </a:xfrm>
          <a:prstGeom prst="ellipse">
            <a:avLst/>
          </a:prstGeom>
          <a:solidFill>
            <a:srgbClr val="CE2029"/>
          </a:solidFill>
          <a:ln w="0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editable-price">
            <a:extLst>
              <a:ext uri="{FF2B5EF4-FFF2-40B4-BE49-F238E27FC236}">
                <a16:creationId xmlns:a16="http://schemas.microsoft.com/office/drawing/2014/main" id="{E20AFD1E-7840-4C53-B8FC-D1CBB481890E}"/>
              </a:ext>
            </a:extLst>
          </p:cNvPr>
          <p:cNvSpPr>
            <a:spLocks noGrp="1"/>
          </p:cNvSpPr>
          <p:nvPr/>
        </p:nvSpPr>
        <p:spPr>
          <a:xfrm>
            <a:off x="7048500" y="2838450"/>
            <a:ext cx="819150" cy="819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24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endParaRPr sz="2400" b="1" dirty="0">
              <a:solidFill>
                <a:srgbClr val="FFFFFF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BF862A-3F37-2BF7-9A60-59AF0871A7B9}"/>
              </a:ext>
            </a:extLst>
          </p:cNvPr>
          <p:cNvSpPr>
            <a:spLocks noGrp="1"/>
          </p:cNvSpPr>
          <p:nvPr/>
        </p:nvSpPr>
        <p:spPr>
          <a:xfrm>
            <a:off x="2071687" y="4267200"/>
            <a:ext cx="4667250" cy="1104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buNone/>
              <a:defRPr sz="7725" b="1">
                <a:solidFill>
                  <a:srgbClr val="000000"/>
                </a:solidFill>
                <a:latin typeface="Nimbus Sans"/>
                <a:ea typeface="Nimbus Sans"/>
                <a:cs typeface="Nimbus Sans"/>
              </a:defRPr>
            </a:pPr>
            <a:r>
              <a:rPr lang="en-AU" sz="1005" b="1" dirty="0">
                <a:solidFill>
                  <a:srgbClr val="000000"/>
                </a:solidFill>
                <a:latin typeface="Nimbus Sans"/>
                <a:ea typeface="Nimbus Sans"/>
                <a:cs typeface="Nimbus Sans"/>
              </a:rPr>
              <a:t>since 2009</a:t>
            </a:r>
            <a:endParaRPr sz="1005" b="1" dirty="0">
              <a:solidFill>
                <a:srgbClr val="000000"/>
              </a:solidFill>
              <a:latin typeface="Nimbus Sans"/>
              <a:ea typeface="Nimbus Sans"/>
              <a:cs typeface="Nimbus Sans"/>
            </a:endParaRPr>
          </a:p>
        </p:txBody>
      </p:sp>
    </p:spTree>
    <p:extLst>
      <p:ext uri="{BB962C8B-B14F-4D97-AF65-F5344CB8AC3E}">
        <p14:creationId xmlns:p14="http://schemas.microsoft.com/office/powerpoint/2010/main" val="99468863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392</Words>
  <Application>Microsoft Macintosh PowerPoint</Application>
  <DocSecurity>0</DocSecurity>
  <PresentationFormat>Custom</PresentationFormat>
  <Paragraphs>104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Nimbus Sans</vt:lpstr>
      <vt:lpstr>ChatGPT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Pasquale Trimboli</cp:lastModifiedBy>
  <cp:revision>10</cp:revision>
  <cp:lastPrinted>2026-09-23T01:05:25Z</cp:lastPrinted>
  <dcterms:created xsi:type="dcterms:W3CDTF">2026-09-15T05:13:59Z</dcterms:created>
  <dcterms:modified xsi:type="dcterms:W3CDTF">2026-09-30T04:39:52Z</dcterms:modified>
</cp:coreProperties>
</file>